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Inter Medium"/>
      <p:regular r:id="rId201314"/>
    </p:embeddedFont>
    <p:embeddedFont>
      <p:font typeface="Inter Light"/>
      <p:regular r:id="rId201315"/>
    </p:embeddedFont>
    <p:embeddedFont>
      <p:font typeface="Inter Thin"/>
      <p:regular r:id="rId201316"/>
    </p:embeddedFont>
    <p:embeddedFont>
      <p:font typeface="Inter ExtraLight"/>
      <p:regular r:id="rId201317"/>
    </p:embeddedFont>
    <p:embeddedFont>
      <p:font typeface="Inter SemiBold"/>
      <p:regular r:id="rId201318"/>
    </p:embeddedFont>
    <p:embeddedFont>
      <p:font typeface="Inter Bold"/>
      <p:regular r:id="rId201319"/>
    </p:embeddedFont>
    <p:embeddedFont>
      <p:font typeface="Inter ExtraBold"/>
      <p:regular r:id="rId201320"/>
    </p:embeddedFont>
    <p:embeddedFont>
      <p:font typeface="Inter"/>
      <p:regular r:id="rId201321"/>
    </p:embeddedFont>
    <p:embeddedFont>
      <p:font typeface="Inter Black"/>
      <p:regular r:id="rId201322"/>
    </p:embeddedFont>
    <p:embeddedFont>
      <p:font typeface="Manrope ExtraLight"/>
      <p:regular r:id="rId201323"/>
    </p:embeddedFont>
    <p:embeddedFont>
      <p:font typeface="Manrope Light"/>
      <p:regular r:id="rId201324"/>
    </p:embeddedFont>
    <p:embeddedFont>
      <p:font typeface="Manrope"/>
      <p:regular r:id="rId201325"/>
    </p:embeddedFont>
    <p:embeddedFont>
      <p:font typeface="Manrope Medium"/>
      <p:regular r:id="rId201326"/>
    </p:embeddedFont>
    <p:embeddedFont>
      <p:font typeface="Manrope SemiBold"/>
      <p:regular r:id="rId201327"/>
    </p:embeddedFont>
    <p:embeddedFont>
      <p:font typeface="Manrope Bold"/>
      <p:regular r:id="rId201328"/>
    </p:embeddedFont>
    <p:embeddedFont>
      <p:font typeface="Manrope ExtraBold"/>
      <p:regular r:id="rId2013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image" Target="../media/image-4-1.png"/><Relationship Id="rId8" Type="http://schemas.openxmlformats.org/officeDocument/2006/relationships/image" Target="../media/image-4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1.png"/><Relationship Id="rId8" Type="http://schemas.openxmlformats.org/officeDocument/2006/relationships/image" Target="../media/image-6-2.sv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1.png"/><Relationship Id="rId4" Type="http://schemas.openxmlformats.org/officeDocument/2006/relationships/image" Target="../media/image-9-2.svg"/><Relationship Id="rId5" Type="http://schemas.openxmlformats.org/officeDocument/2006/relationships/image" Target="../media/image-9-1.png"/><Relationship Id="rId6" Type="http://schemas.openxmlformats.org/officeDocument/2006/relationships/image" Target="../media/image-9-2.svg"/><Relationship Id="rId7" Type="http://schemas.openxmlformats.org/officeDocument/2006/relationships/image" Target="../media/image-9-1.png"/><Relationship Id="rId8" Type="http://schemas.openxmlformats.org/officeDocument/2006/relationships/image" Target="../media/image-9-2.svg"/><Relationship Id="rId9" Type="http://schemas.openxmlformats.org/officeDocument/2006/relationships/image" Target="../media/image-9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619919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Грузоперевозки по России и СНГ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475" y="1901428"/>
            <a:ext cx="6296860" cy="2139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Доставим груз точно в срок — без риска и скрытых платежей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661475" y="4289028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Подберём транспорт от 0,5 до 20 тонн, рассчитаем оптимальный маршрут, организуем погрузку, страхование и сопровождение доставки до финальной точки. Собственный автопарк, прозрачные цены и контроль на каждом этапе — от первого звонка до получения груза.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61475" y="5533529"/>
            <a:ext cx="1987996" cy="310952"/>
          </a:xfrm>
          <a:prstGeom prst="roundRect">
            <a:avLst>
              <a:gd name="adj" fmla="val 38296"/>
            </a:avLst>
          </a:prstGeom>
          <a:solidFill>
            <a:srgbClr val="FFD7CC"/>
          </a:solidFill>
          <a:ln/>
        </p:spPr>
      </p:sp>
      <p:sp>
        <p:nvSpPr>
          <p:cNvPr id="8" name="Text 5"/>
          <p:cNvSpPr/>
          <p:nvPr/>
        </p:nvSpPr>
        <p:spPr>
          <a:xfrm>
            <a:off x="760691" y="5583138"/>
            <a:ext cx="2399149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✓ СОБСТВЕННЫЙ АВТОПАРК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732118" y="5533529"/>
            <a:ext cx="1295764" cy="310952"/>
          </a:xfrm>
          <a:prstGeom prst="roundRect">
            <a:avLst>
              <a:gd name="adj" fmla="val 38296"/>
            </a:avLst>
          </a:prstGeom>
          <a:solidFill>
            <a:srgbClr val="FFD7CC"/>
          </a:solidFill>
          <a:ln/>
        </p:spPr>
      </p:sp>
      <p:sp>
        <p:nvSpPr>
          <p:cNvPr id="10" name="Text 7"/>
          <p:cNvSpPr/>
          <p:nvPr/>
        </p:nvSpPr>
        <p:spPr>
          <a:xfrm>
            <a:off x="2831335" y="5583138"/>
            <a:ext cx="1706917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✓ КОНТРОЛЬ 24/7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110530" y="5533529"/>
            <a:ext cx="1463638" cy="310952"/>
          </a:xfrm>
          <a:prstGeom prst="roundRect">
            <a:avLst>
              <a:gd name="adj" fmla="val 38296"/>
            </a:avLst>
          </a:prstGeom>
          <a:solidFill>
            <a:srgbClr val="FFD7CC"/>
          </a:solidFill>
          <a:ln/>
        </p:spPr>
      </p:sp>
      <p:sp>
        <p:nvSpPr>
          <p:cNvPr id="12" name="Text 9"/>
          <p:cNvSpPr/>
          <p:nvPr/>
        </p:nvSpPr>
        <p:spPr>
          <a:xfrm>
            <a:off x="4209746" y="5583138"/>
            <a:ext cx="1874791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✓ СРОЧНЫЕ ЗАЯВКИ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661475" y="5927130"/>
            <a:ext cx="1926085" cy="310952"/>
          </a:xfrm>
          <a:prstGeom prst="roundRect">
            <a:avLst>
              <a:gd name="adj" fmla="val 38296"/>
            </a:avLst>
          </a:prstGeom>
          <a:solidFill>
            <a:srgbClr val="FFD7CC"/>
          </a:solidFill>
          <a:ln/>
        </p:spPr>
      </p:sp>
      <p:sp>
        <p:nvSpPr>
          <p:cNvPr id="14" name="Text 11"/>
          <p:cNvSpPr/>
          <p:nvPr/>
        </p:nvSpPr>
        <p:spPr>
          <a:xfrm>
            <a:off x="760691" y="5976739"/>
            <a:ext cx="2337238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✓ 0 ₽ СКРЫТЫХ КОМИССИЙ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08298"/>
            <a:ext cx="6901583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Готовы начать? Свяжитесь с нами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61475" y="1241326"/>
            <a:ext cx="10868745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Оставьте заявку — и мы рассчитаем стоимость перевозки в течение 15 минут. Наш менеджер уточнит все детали маршрута, подберёт оптимальный транспорт и ответит на любые вопросы. Работаем без выходных, принимаем срочные заявки круглосуточно.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61475" y="1844477"/>
            <a:ext cx="10868745" cy="2299295"/>
          </a:xfrm>
          <a:prstGeom prst="roundRect">
            <a:avLst>
              <a:gd name="adj" fmla="val 5826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7825" y="1850827"/>
            <a:ext cx="5428023" cy="114329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816649" y="1999655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📞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Позвонить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16649" y="2312491"/>
            <a:ext cx="5130374" cy="53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+7 (495) 363-53-33</a:t>
            </a:r>
            <a:endParaRPr lang="en-US" sz="11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Прямая связь с менеджером, быстрый ответ на вопросы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095848" y="1850827"/>
            <a:ext cx="5428023" cy="114329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6095848" y="1850827"/>
            <a:ext cx="19050" cy="1143298"/>
          </a:xfrm>
          <a:prstGeom prst="roundRect">
            <a:avLst>
              <a:gd name="adj" fmla="val 703238"/>
            </a:avLst>
          </a:prstGeom>
          <a:solidFill>
            <a:srgbClr val="E5562D"/>
          </a:solidFill>
          <a:ln/>
        </p:spPr>
      </p:sp>
      <p:sp>
        <p:nvSpPr>
          <p:cNvPr id="10" name="Text 8"/>
          <p:cNvSpPr/>
          <p:nvPr/>
        </p:nvSpPr>
        <p:spPr>
          <a:xfrm>
            <a:off x="6244672" y="1999655"/>
            <a:ext cx="1991370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✉️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Написать на почту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244672" y="2312491"/>
            <a:ext cx="5130374" cy="53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info@eva-avtotrans.ru</a:t>
            </a:r>
            <a:endParaRPr lang="en-US" sz="11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Отправьте детали заявки — подготовим расчёт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67825" y="2994124"/>
            <a:ext cx="5428023" cy="114329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667825" y="2994124"/>
            <a:ext cx="5428023" cy="19050"/>
          </a:xfrm>
          <a:prstGeom prst="roundRect">
            <a:avLst>
              <a:gd name="adj" fmla="val 703238"/>
            </a:avLst>
          </a:prstGeom>
          <a:solidFill>
            <a:srgbClr val="E5562D"/>
          </a:solidFill>
          <a:ln/>
        </p:spPr>
      </p:sp>
      <p:sp>
        <p:nvSpPr>
          <p:cNvPr id="14" name="Text 12"/>
          <p:cNvSpPr/>
          <p:nvPr/>
        </p:nvSpPr>
        <p:spPr>
          <a:xfrm>
            <a:off x="816649" y="3142952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✈️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Telegram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16649" y="3455789"/>
            <a:ext cx="5130374" cy="53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@evavtotrans</a:t>
            </a:r>
            <a:endParaRPr lang="en-US" sz="11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Удобный мессенджер для быстрой связи и отправки документов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095848" y="2994124"/>
            <a:ext cx="5428023" cy="114329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6095848" y="2994124"/>
            <a:ext cx="19050" cy="1143298"/>
          </a:xfrm>
          <a:prstGeom prst="roundRect">
            <a:avLst>
              <a:gd name="adj" fmla="val 703238"/>
            </a:avLst>
          </a:prstGeom>
          <a:solidFill>
            <a:srgbClr val="E5562D"/>
          </a:solidFill>
          <a:ln/>
        </p:spPr>
      </p:sp>
      <p:sp>
        <p:nvSpPr>
          <p:cNvPr id="18" name="Shape 16"/>
          <p:cNvSpPr/>
          <p:nvPr/>
        </p:nvSpPr>
        <p:spPr>
          <a:xfrm>
            <a:off x="6095848" y="2994124"/>
            <a:ext cx="5428023" cy="19050"/>
          </a:xfrm>
          <a:prstGeom prst="roundRect">
            <a:avLst>
              <a:gd name="adj" fmla="val 703238"/>
            </a:avLst>
          </a:prstGeom>
          <a:solidFill>
            <a:srgbClr val="E5562D"/>
          </a:solidFill>
          <a:ln/>
        </p:spPr>
      </p:sp>
      <p:sp>
        <p:nvSpPr>
          <p:cNvPr id="19" name="Text 17"/>
          <p:cNvSpPr/>
          <p:nvPr/>
        </p:nvSpPr>
        <p:spPr>
          <a:xfrm>
            <a:off x="6244672" y="3142952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🌐</a:t>
            </a:r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Сайт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6244672" y="3455789"/>
            <a:ext cx="5130374" cy="53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eva-avtotrans.ru</a:t>
            </a:r>
            <a:endParaRPr lang="en-US" sz="11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Онлайн-заявка, калькулятор стоимости, отслеживание груза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1475" y="4294485"/>
            <a:ext cx="2616730" cy="775295"/>
          </a:xfrm>
          <a:prstGeom prst="roundRect">
            <a:avLst>
              <a:gd name="adj" fmla="val 17279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6649" y="4449663"/>
            <a:ext cx="2300627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0 ₽ скрытых комиссий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3412147" y="4294485"/>
            <a:ext cx="2616730" cy="775295"/>
          </a:xfrm>
          <a:prstGeom prst="roundRect">
            <a:avLst>
              <a:gd name="adj" fmla="val 17279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67321" y="4449663"/>
            <a:ext cx="2306381" cy="464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Собственный автопарк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6162818" y="4294485"/>
            <a:ext cx="2616730" cy="775295"/>
          </a:xfrm>
          <a:prstGeom prst="roundRect">
            <a:avLst>
              <a:gd name="adj" fmla="val 17279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17993" y="4449663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Контроль 24/7</a:t>
            </a:r>
            <a:endParaRPr lang="en-US" sz="1450" dirty="0"/>
          </a:p>
        </p:txBody>
      </p:sp>
      <p:sp>
        <p:nvSpPr>
          <p:cNvPr id="27" name="Shape 25"/>
          <p:cNvSpPr/>
          <p:nvPr/>
        </p:nvSpPr>
        <p:spPr>
          <a:xfrm>
            <a:off x="8913490" y="4294485"/>
            <a:ext cx="2616730" cy="775295"/>
          </a:xfrm>
          <a:prstGeom prst="roundRect">
            <a:avLst>
              <a:gd name="adj" fmla="val 17279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68665" y="4449663"/>
            <a:ext cx="1952874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Страхование груза</a:t>
            </a:r>
            <a:endParaRPr lang="en-US" sz="1450" dirty="0"/>
          </a:p>
        </p:txBody>
      </p:sp>
      <p:sp>
        <p:nvSpPr>
          <p:cNvPr id="29" name="Shape 27"/>
          <p:cNvSpPr/>
          <p:nvPr/>
        </p:nvSpPr>
        <p:spPr>
          <a:xfrm>
            <a:off x="661475" y="5203726"/>
            <a:ext cx="10868745" cy="542826"/>
          </a:xfrm>
          <a:prstGeom prst="roundRect">
            <a:avLst>
              <a:gd name="adj" fmla="val 24680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16649" y="5358904"/>
            <a:ext cx="229983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 Работаем по РФ и СНГ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661475" y="5897265"/>
            <a:ext cx="10868745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Нажимая кнопку «Отправить» на сайте, вы даёте согласие на обработку персональных данных в соответствии с Федеральным законом от 27.07.2006 №152-ФЗ «О персональных данных».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94816"/>
            <a:ext cx="8367206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Маршрут под ваш груз — без компромиссов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272977"/>
            <a:ext cx="10868745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Мы работаем по всей России и странам СНГ, охватывая все ключевые логистические направления. Независимо от того, нужно ли вам доставить небольшую партию товаров или организовать регулярные поставки для предприятия — мы подберём оптимальное решение. Наши маршруты охватывают Москву, Санкт-Петербург, Казань, Екатеринбург, Новосибирск и сотни других городов, а также трансграничные направления в Беларусь, Казахстан, Армению и другие страны СНГ.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063400" y="2309813"/>
            <a:ext cx="4555713" cy="463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20т</a:t>
            </a:r>
            <a:endParaRPr lang="en-US" sz="3650" dirty="0"/>
          </a:p>
        </p:txBody>
      </p:sp>
      <p:sp>
        <p:nvSpPr>
          <p:cNvPr id="5" name="Text 3"/>
          <p:cNvSpPr/>
          <p:nvPr/>
        </p:nvSpPr>
        <p:spPr>
          <a:xfrm>
            <a:off x="1861694" y="2933601"/>
            <a:ext cx="295922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Максимальная грузоподъёмность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61475" y="3224808"/>
            <a:ext cx="5359663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Машины под любые объёмы — от 500 кг до 20 тонн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572482" y="2309813"/>
            <a:ext cx="4555713" cy="463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24/7</a:t>
            </a:r>
            <a:endParaRPr lang="en-US" sz="3650" dirty="0"/>
          </a:p>
        </p:txBody>
      </p:sp>
      <p:sp>
        <p:nvSpPr>
          <p:cNvPr id="8" name="Text 6"/>
          <p:cNvSpPr/>
          <p:nvPr/>
        </p:nvSpPr>
        <p:spPr>
          <a:xfrm>
            <a:off x="7771908" y="2933601"/>
            <a:ext cx="2156763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Работаем круглосуточно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170458" y="3224808"/>
            <a:ext cx="5359762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Принимаем срочные заявки в любое время суток, без выходных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63400" y="3742035"/>
            <a:ext cx="4555713" cy="463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100%</a:t>
            </a:r>
            <a:endParaRPr lang="en-US" sz="3650" dirty="0"/>
          </a:p>
        </p:txBody>
      </p:sp>
      <p:sp>
        <p:nvSpPr>
          <p:cNvPr id="11" name="Text 9"/>
          <p:cNvSpPr/>
          <p:nvPr/>
        </p:nvSpPr>
        <p:spPr>
          <a:xfrm>
            <a:off x="2462647" y="4365823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Контроль этапов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61475" y="4657030"/>
            <a:ext cx="5359663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Полное сопровождение заявки от начала до завершения маршрута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572482" y="3742035"/>
            <a:ext cx="4555713" cy="463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0₽</a:t>
            </a:r>
            <a:endParaRPr lang="en-US" sz="3650" dirty="0"/>
          </a:p>
        </p:txBody>
      </p:sp>
      <p:sp>
        <p:nvSpPr>
          <p:cNvPr id="14" name="Text 12"/>
          <p:cNvSpPr/>
          <p:nvPr/>
        </p:nvSpPr>
        <p:spPr>
          <a:xfrm>
            <a:off x="7971729" y="4365823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Скрытых комиссий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170458" y="4657030"/>
            <a:ext cx="5359762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Стоимость фиксируется до начала перевозки — никаких доплат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61475" y="4999434"/>
            <a:ext cx="10868745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Наш автопарк включает бортовые грузовики, рефрижераторы, фургоны и длинномеры различной грузоподъёмности, что позволяет подобрать транспорт под специфику любого груза. Для каждого маршрута мы учитываем дорожную ситуацию, погодные условия и требования к срокам доставки.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5549900"/>
            <a:ext cx="10868745" cy="713284"/>
          </a:xfrm>
          <a:prstGeom prst="roundRect">
            <a:avLst>
              <a:gd name="adj" fmla="val 17738"/>
            </a:avLst>
          </a:prstGeom>
          <a:solidFill>
            <a:srgbClr val="FFD7CC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965" y="5742285"/>
            <a:ext cx="175712" cy="14049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18167" y="5704483"/>
            <a:ext cx="10271563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Работаем по всей России и странам СНГ: Беларусь, Казахстан, Армения, Узбекистан и другие. Трансграничные перевозки сопровождаются полным пакетом документов.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8021"/>
            <a:ext cx="6918152" cy="432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Услуги: логистика под любую задачу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61475" y="1181993"/>
            <a:ext cx="10868745" cy="406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От разового переезда до регулярных поставок — мы организуем перевозку «под ключ», учитывая габариты, вес, сроки и специфику груза. Менеджер уточнит все детали маршрута и предложит оптимальный транспорт.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718766"/>
            <a:ext cx="345868" cy="34587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2209304"/>
            <a:ext cx="2360454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Перевозки по Москве и МО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61475" y="2494855"/>
            <a:ext cx="5362044" cy="609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Доставка грузов по столичному региону с соблюдением графика и контролем сохранности. Работаем с юридическими и физическими лицами, предлагаем гибкие временные окна подачи транспорта.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8176" y="1718766"/>
            <a:ext cx="345868" cy="34587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68176" y="2209304"/>
            <a:ext cx="2330491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Междугородние перевозки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6168176" y="2494855"/>
            <a:ext cx="5362044" cy="609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Организация маршрутов по всей России: подбор машины, согласование сроков и прозрачный расчёт стоимости. Основные направления — Москва, СПб, Казань, Екатеринбург, Нижний Новгород.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3336330"/>
            <a:ext cx="345868" cy="34587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61475" y="3826867"/>
            <a:ext cx="2133249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Перевозки в страны СНГ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61475" y="4112419"/>
            <a:ext cx="5362044" cy="609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Поможем с трансграничной доставкой и подготовкой сопроводительных документов: таможенные декларации, товарно-транспортные накладные, страховые полисы.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8176" y="3336330"/>
            <a:ext cx="345868" cy="34587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168176" y="3826867"/>
            <a:ext cx="2765157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Сборные и коммерческие грузы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6168176" y="4112419"/>
            <a:ext cx="5362044" cy="609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Экономичная перевозка партий товара, регулярные поставки для магазинов и предприятий. Оптимизируем загрузку и снижаем стоимость за счёт консолидации грузов.</a:t>
            </a:r>
            <a:endParaRPr lang="en-US" sz="10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1475" y="4953893"/>
            <a:ext cx="345868" cy="345877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61475" y="5444430"/>
            <a:ext cx="2874791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Офисные и квартирные переезды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661475" y="5729982"/>
            <a:ext cx="5362044" cy="609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Упаковка, бережная погрузка, транспортировка и аккуратная расстановка вещей на новом месте. Предоставляем упаковочные материалы и профессиональных грузчиков.</a:t>
            </a:r>
            <a:endParaRPr lang="en-US" sz="10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68176" y="4953893"/>
            <a:ext cx="345868" cy="345877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6168176" y="5444430"/>
            <a:ext cx="2065683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Страхование и грузчики</a:t>
            </a:r>
            <a:endParaRPr lang="en-US" sz="1350" dirty="0"/>
          </a:p>
        </p:txBody>
      </p:sp>
      <p:sp>
        <p:nvSpPr>
          <p:cNvPr id="21" name="Text 13"/>
          <p:cNvSpPr/>
          <p:nvPr/>
        </p:nvSpPr>
        <p:spPr>
          <a:xfrm>
            <a:off x="6168176" y="5729982"/>
            <a:ext cx="5362044" cy="406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Дополнительная защита груза, погрузо-разгрузочные работы и сопровождение заявки. Страхование покрывает риски повреждения и утраты на всём маршруте.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2727"/>
            <a:ext cx="4499954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Почему выбирают нас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220887"/>
            <a:ext cx="10868745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Вы заранее понимаете, какая машина приедет, кто водитель, сколько стоит маршрут и что входит в услугу. Никаких сюрпризов — только прозрачность и контроль на каждом шаге. Мы строим долгосрочные отношения с клиентами, основанные на доверии и предсказуемом результате.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771352"/>
            <a:ext cx="5374644" cy="14425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97213" y="1930896"/>
            <a:ext cx="2000101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Собственный автопарк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897213" y="2222103"/>
            <a:ext cx="4979367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Машины под разные объёмы и грузоподъёмность — от 500 кг до 20 тонн. Все транспортные средства проходят регулярное техническое обслуживание и предрейсовый осмотр. Вы получаете проверенный транспорт с исправным оборудованием для крепления груза.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5576" y="1771352"/>
            <a:ext cx="5374644" cy="14425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91314" y="1930896"/>
            <a:ext cx="2000002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Прозрачная стоимость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6391314" y="2222103"/>
            <a:ext cx="4979367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Расчёт стоимости до старта перевозки, без неожиданных комиссий после доставки. Цена фиксируется в договоре и не меняется в процессе перевозки, даже если маршрут требует корректировок из-за дорожной ситуации.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3333353"/>
            <a:ext cx="5374644" cy="144254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7213" y="3492897"/>
            <a:ext cx="2138607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Контроль на всех этапах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897213" y="3784104"/>
            <a:ext cx="4979367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Персональный менеджер сопровождает заявку от первого звонка до закрытия маршрута. Вы получаете оперативные уведомления о статусе груза и можете связаться с менеджером в любое время для уточнения деталей.</a:t>
            </a:r>
            <a:endParaRPr lang="en-US" sz="11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5576" y="3333353"/>
            <a:ext cx="5374644" cy="144254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391314" y="3492897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Сохранность груза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6391314" y="3784104"/>
            <a:ext cx="4979367" cy="832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Доступны страхование и аккуратные погрузо-разгрузочные работы. Используем профессиональные упаковочные материалы, ремни и крепления для надёжной фиксации груза в кузове на протяжении всего маршрута.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560274" y="4910237"/>
            <a:ext cx="5465328" cy="1405037"/>
          </a:xfrm>
          <a:prstGeom prst="roundRect">
            <a:avLst>
              <a:gd name="adj" fmla="val 14408"/>
            </a:avLst>
          </a:prstGeom>
          <a:solidFill>
            <a:srgbClr val="FF7047"/>
          </a:solidFill>
          <a:ln/>
        </p:spPr>
      </p:sp>
      <p:sp>
        <p:nvSpPr>
          <p:cNvPr id="17" name="Text 11"/>
          <p:cNvSpPr/>
          <p:nvPr/>
        </p:nvSpPr>
        <p:spPr>
          <a:xfrm>
            <a:off x="700765" y="5029696"/>
            <a:ext cx="3291103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Готовы рассчитать стоимость?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700765" y="5368727"/>
            <a:ext cx="5184348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Оставьте заявку — менеджер свяжется в течение 15 минут и подготовит расчёт с учётом всех деталей вашего маршрута.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6273643" y="5029696"/>
            <a:ext cx="2366804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Свяжитесь с нами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6273643" y="5368727"/>
            <a:ext cx="5262927" cy="839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📞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+7 (495) 363-53-33</a:t>
            </a:r>
            <a:pPr algn="l" indent="0" marL="0">
              <a:lnSpc>
                <a:spcPct val="123000"/>
              </a:lnSpc>
              <a:spcAft>
                <a:spcPts val="800"/>
              </a:spcAft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звоните прямо сейчас</a:t>
            </a:r>
            <a:endParaRPr lang="en-US" sz="11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✉️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info@eva-avtotrans.ru</a:t>
            </a:r>
            <a:pPr algn="l" indent="0" marL="0">
              <a:lnSpc>
                <a:spcPct val="123000"/>
              </a:lnSpc>
              <a:spcAft>
                <a:spcPts val="800"/>
              </a:spcAft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напишите на почту</a:t>
            </a:r>
            <a:endParaRPr lang="en-US" sz="11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✈️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Telegram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удобный мессенджер для быстрой связи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68635"/>
            <a:ext cx="6911504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проходит перевозка: 4 простых шага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61475" y="1242318"/>
            <a:ext cx="10868745" cy="34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Мы максимально упростили процесс заказа — от первой заявки до получения груза. Четыре чётких шага, чтобы быстро перейти от запроса к отправке. Каждый этап сопровождается менеджером, который информирует вас о текущем статусе и согласовывает детали.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6285" y="1694160"/>
            <a:ext cx="6339027" cy="2901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80117" y="3906458"/>
            <a:ext cx="1190113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Доставка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280249" y="3906458"/>
            <a:ext cx="1190113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Расчёт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788532" y="3906458"/>
            <a:ext cx="1190113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Подбор авто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3264210" y="3906458"/>
            <a:ext cx="1190113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Заявка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61475" y="4699992"/>
            <a:ext cx="10868745" cy="52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На первом этапе вы сообщаете менеджеру ключевые параметры: маршрут, тип груза, его вес и объём, а также желаемые сроки доставки. На основе этой информации мы подбираем подходящий транспорт — от небольшого фургона до длинномера грузоподъёмностью до 20 тонн. После согласования деталей мы фиксируем итоговую стоимость и условия перевозки в договоре. В день отправки вы получаете информацию о водителе и номере машины, а в процессе доставки — оперативные обновления о статусе груза.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61475" y="5325467"/>
            <a:ext cx="3560872" cy="863898"/>
          </a:xfrm>
          <a:prstGeom prst="roundRect">
            <a:avLst>
              <a:gd name="adj" fmla="val 12923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91845" y="5455841"/>
            <a:ext cx="1550453" cy="200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⏱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Быстро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91845" y="5711726"/>
            <a:ext cx="3300132" cy="34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Обработка заявки в день обращения, подача машины в согласованные сроки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315312" y="5325467"/>
            <a:ext cx="3560971" cy="863898"/>
          </a:xfrm>
          <a:prstGeom prst="roundRect">
            <a:avLst>
              <a:gd name="adj" fmla="val 12923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45683" y="5455841"/>
            <a:ext cx="1550453" cy="200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Прозрачно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445683" y="5711726"/>
            <a:ext cx="3300231" cy="34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Все условия фиксируются до начала перевозки, никаких скрытых платежей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7969249" y="5325467"/>
            <a:ext cx="3560872" cy="863898"/>
          </a:xfrm>
          <a:prstGeom prst="roundRect">
            <a:avLst>
              <a:gd name="adj" fmla="val 12923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099619" y="5455841"/>
            <a:ext cx="1550453" cy="200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🔒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Надёжно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099619" y="5711726"/>
            <a:ext cx="3300132" cy="347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Страхование груза, проверка водителей, контроль на каждом этапе маршрута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7666"/>
            <a:ext cx="8062413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Быстрый расчёт стоимости перевозки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661475" y="1327051"/>
            <a:ext cx="10868745" cy="490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Опишите вашу задачу — и мы подготовим детальный расчёт с учётом маршрута, типа груза, веса и сроков. Это бесплатно и ни к чему не обязывает. Чем подробнее вы опишете задачу, тем точнее будет итоговая стоимость.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269" y="1985268"/>
            <a:ext cx="5469098" cy="3553619"/>
          </a:xfrm>
          <a:prstGeom prst="roundRect">
            <a:avLst>
              <a:gd name="adj" fmla="val 6367"/>
            </a:avLst>
          </a:prstGeom>
          <a:solidFill>
            <a:srgbClr val="FF7047"/>
          </a:solidFill>
          <a:ln/>
        </p:spPr>
      </p:sp>
      <p:sp>
        <p:nvSpPr>
          <p:cNvPr id="5" name="Text 3"/>
          <p:cNvSpPr/>
          <p:nvPr/>
        </p:nvSpPr>
        <p:spPr>
          <a:xfrm>
            <a:off x="705328" y="2134493"/>
            <a:ext cx="2951684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нужно для расчёта?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05328" y="2529284"/>
            <a:ext cx="5154980" cy="16797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30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Точка отправления и конечный пункт маршрута</a:t>
            </a:r>
            <a:endParaRPr lang="en-US" sz="1200" dirty="0"/>
          </a:p>
          <a:p>
            <a:pPr algn="l" marL="243840" indent="-243840">
              <a:lnSpc>
                <a:spcPct val="130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Тип груза: коммерческий, сборный, хрупкий и т.д.</a:t>
            </a:r>
            <a:endParaRPr lang="en-US" sz="1200" dirty="0"/>
          </a:p>
          <a:p>
            <a:pPr algn="l" marL="243840" indent="-243840">
              <a:lnSpc>
                <a:spcPct val="130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Вес и объём (примерно)</a:t>
            </a:r>
            <a:endParaRPr lang="en-US" sz="1200" dirty="0"/>
          </a:p>
          <a:p>
            <a:pPr algn="l" marL="243840" indent="-243840">
              <a:lnSpc>
                <a:spcPct val="130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Желаемые сроки доставки</a:t>
            </a:r>
            <a:endParaRPr lang="en-US" sz="1200" dirty="0"/>
          </a:p>
          <a:p>
            <a:pPr algn="l" marL="243840" indent="-243840">
              <a:lnSpc>
                <a:spcPct val="130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Нужны ли дополнительные услуги: грузчики, упаковка, страхование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05328" y="4343400"/>
            <a:ext cx="5154980" cy="490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Менеджер свяжется в течение 15 минут после получения заявки и уточнит детали для точного расчёта.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293883" y="2134493"/>
            <a:ext cx="4371171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Типы грузов, с которыми мы работаем</a:t>
            </a:r>
            <a:endParaRPr lang="en-US" sz="15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2818" y="2555726"/>
            <a:ext cx="235639" cy="23564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04450" y="2547938"/>
            <a:ext cx="4732120" cy="490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Коммерческий груз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товары, продукция, оборудование для бизнеса</a:t>
            </a:r>
            <a:endParaRPr lang="en-US" sz="12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2818" y="3344515"/>
            <a:ext cx="235639" cy="2356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04450" y="3336727"/>
            <a:ext cx="4732120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Сборный груз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экономичная перевозка небольших партий</a:t>
            </a:r>
            <a:endParaRPr lang="en-US" sz="12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2818" y="4122093"/>
            <a:ext cx="235639" cy="23564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804450" y="4114304"/>
            <a:ext cx="4732120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Хрупкий груз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техника, стекло, мебель с особой упаковкой</a:t>
            </a:r>
            <a:endParaRPr lang="en-US" sz="12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52818" y="4899670"/>
            <a:ext cx="235639" cy="23564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804450" y="4891881"/>
            <a:ext cx="4732120" cy="245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Переезды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офисные и квартирные с грузчиками</a:t>
            </a:r>
            <a:endParaRPr lang="en-US" sz="1200" dirty="0"/>
          </a:p>
        </p:txBody>
      </p:sp>
      <p:sp>
        <p:nvSpPr>
          <p:cNvPr id="17" name="Shape 11"/>
          <p:cNvSpPr/>
          <p:nvPr/>
        </p:nvSpPr>
        <p:spPr>
          <a:xfrm>
            <a:off x="661475" y="5706765"/>
            <a:ext cx="10868745" cy="613470"/>
          </a:xfrm>
          <a:prstGeom prst="roundRect">
            <a:avLst>
              <a:gd name="adj" fmla="val 23051"/>
            </a:avLst>
          </a:prstGeom>
          <a:solidFill>
            <a:srgbClr val="B6D6FC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534" y="5930602"/>
            <a:ext cx="196349" cy="157063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171943" y="5895181"/>
            <a:ext cx="10810803" cy="25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💡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Совет: чем подробнее вы опишете груз и маршрут, тем точнее будет расчёт и быстрее мы сможем подать машину.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4943"/>
            <a:ext cx="7540039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Основные направления: что ищут клиенты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475" y="1280021"/>
            <a:ext cx="1086874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Мы охватываем все ключевые запросы в сфере грузоперевозок — от доставки паллет на маркетплейсы до перевозки промышленного оборудования. Наши услуги соответствуют реальным потребностям рынка и формируют основной поток клиентов из поиска Яндекс и Google.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780084"/>
            <a:ext cx="1214705" cy="75068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2663031"/>
            <a:ext cx="2184742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Грузоперевозки по России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61475" y="2933204"/>
            <a:ext cx="261792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Доставка по всей РФ: фуры, сборные грузы, регулярные B2B-поставки. Работаем с юридическими и физическими лицами, обеспечиваем документальное сопровождение.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651" y="1780084"/>
            <a:ext cx="1214705" cy="7506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11651" y="2663031"/>
            <a:ext cx="2227604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Междугородние перевозки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3411651" y="2933204"/>
            <a:ext cx="261802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Маршруты Москва–СПБ, Казань, Екатеринбург и другие города. Подбираем оптимальные маршруты с учётом дорожной ситуации и сроков доставки.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926" y="1780084"/>
            <a:ext cx="1214705" cy="75068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61926" y="2663031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Перевозка паллет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6161926" y="2933204"/>
            <a:ext cx="261802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Европаллеты, расчёт загрузки, оптимизация стоимости доставки. Консолидируем грузы для снижения расходов при регулярных поставках.</a:t>
            </a:r>
            <a:endParaRPr lang="en-US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200" y="1780084"/>
            <a:ext cx="1214705" cy="75068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912200" y="2663031"/>
            <a:ext cx="2070544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Перевозка оборудования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8912200" y="2933204"/>
            <a:ext cx="261802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Станки, промышленное и тяжёлое оборудование, страхование груза. Используем специализированный транспорт и крепёжное оборудование.</a:t>
            </a:r>
            <a:endParaRPr lang="en-US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4097338"/>
            <a:ext cx="1214705" cy="75068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61475" y="4980285"/>
            <a:ext cx="2235640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Поставки на маркетплейсы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661475" y="5250458"/>
            <a:ext cx="261792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Wildberries, Ozon, Яндекс Маркет — знаем требования площадок к упаковке, маркировке и срокам поставки. Помогаем с оформлением документов.</a:t>
            </a:r>
            <a:endParaRPr lang="en-US" sz="10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1651" y="4097338"/>
            <a:ext cx="1214705" cy="750689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3411651" y="4980285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Срочная доставка</a:t>
            </a:r>
            <a:endParaRPr lang="en-US" sz="1300" dirty="0"/>
          </a:p>
        </p:txBody>
      </p:sp>
      <p:sp>
        <p:nvSpPr>
          <p:cNvPr id="21" name="Text 13"/>
          <p:cNvSpPr/>
          <p:nvPr/>
        </p:nvSpPr>
        <p:spPr>
          <a:xfrm>
            <a:off x="3411651" y="5250458"/>
            <a:ext cx="261802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Экспресс-перевозки и доставка «день в день» по России. Подаём машину в кратчайшие сроки и контролируем движение груза в режиме реального времени.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8813"/>
            <a:ext cx="6851082" cy="413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Автопарк и технические возможности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61475" y="1283891"/>
            <a:ext cx="1086874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Собственный автопарк позволяет нам гибко подбирать транспорт под любую задачу — от небольшого фургона для доставки по городу до длинномера для междугородних перевозок. Все машины проходят регулярное техническое обслуживание и предрейсовый осмотр.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661475" y="1783953"/>
            <a:ext cx="5381490" cy="1431032"/>
          </a:xfrm>
          <a:prstGeom prst="roundRect">
            <a:avLst>
              <a:gd name="adj" fmla="val 8321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0080" y="1922562"/>
            <a:ext cx="396865" cy="396875"/>
          </a:xfrm>
          <a:prstGeom prst="roundRect">
            <a:avLst>
              <a:gd name="adj" fmla="val 19198084"/>
            </a:avLst>
          </a:prstGeom>
          <a:solidFill>
            <a:srgbClr val="FF7047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9218" y="2031702"/>
            <a:ext cx="178589" cy="17859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0080" y="2425204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Лёгкий транспорт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00080" y="2695377"/>
            <a:ext cx="510428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От 0,5 до 2 тонн — идеален для доставки по городу, переездов и небольших партий товаров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148730" y="1783953"/>
            <a:ext cx="5381490" cy="1431032"/>
          </a:xfrm>
          <a:prstGeom prst="roundRect">
            <a:avLst>
              <a:gd name="adj" fmla="val 8321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287335" y="1922562"/>
            <a:ext cx="396865" cy="396875"/>
          </a:xfrm>
          <a:prstGeom prst="roundRect">
            <a:avLst>
              <a:gd name="adj" fmla="val 19198084"/>
            </a:avLst>
          </a:prstGeom>
          <a:solidFill>
            <a:srgbClr val="FF7047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6473" y="2031702"/>
            <a:ext cx="178589" cy="17859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287335" y="2425204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Среднетоннажный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287335" y="2695377"/>
            <a:ext cx="510428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От 3 до 10 тонн — оптимален для коммерческих грузов, регулярных поставок и сборных партий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661475" y="3320752"/>
            <a:ext cx="5381490" cy="1431032"/>
          </a:xfrm>
          <a:prstGeom prst="roundRect">
            <a:avLst>
              <a:gd name="adj" fmla="val 8321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00080" y="3459361"/>
            <a:ext cx="396865" cy="396875"/>
          </a:xfrm>
          <a:prstGeom prst="roundRect">
            <a:avLst>
              <a:gd name="adj" fmla="val 19198084"/>
            </a:avLst>
          </a:prstGeom>
          <a:solidFill>
            <a:srgbClr val="FF7047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9218" y="3568502"/>
            <a:ext cx="178589" cy="17859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0080" y="3962003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Тяжёлый транспорт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800080" y="4232176"/>
            <a:ext cx="510428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До 20 тонн — для крупных партий, промышленного оборудования и дальних междугородних маршрутов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6148730" y="3320752"/>
            <a:ext cx="5381490" cy="1431032"/>
          </a:xfrm>
          <a:prstGeom prst="roundRect">
            <a:avLst>
              <a:gd name="adj" fmla="val 8321"/>
            </a:avLst>
          </a:prstGeom>
          <a:solidFill>
            <a:srgbClr val="FFFFFF"/>
          </a:solidFill>
          <a:ln w="6350">
            <a:solidFill>
              <a:srgbClr val="FF7047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287335" y="3459361"/>
            <a:ext cx="396865" cy="396875"/>
          </a:xfrm>
          <a:prstGeom prst="roundRect">
            <a:avLst>
              <a:gd name="adj" fmla="val 19198084"/>
            </a:avLst>
          </a:prstGeom>
          <a:solidFill>
            <a:srgbClr val="FF7047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6473" y="3568502"/>
            <a:ext cx="178589" cy="17859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87335" y="3962003"/>
            <a:ext cx="1653836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Спецтехника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6287335" y="4232176"/>
            <a:ext cx="510428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Рефрижераторы, тентованные и бортовые машины — под специфику любого груза и условия перевозки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661475" y="4976614"/>
            <a:ext cx="3036712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Контроль водителя и машины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661475" y="5289054"/>
            <a:ext cx="5273047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Перед каждым рейсом водитель проходит инструктаж, а транспорт — обязательный осмотр. Мы отслеживаем местоположение машины на маршруте и оперативно информируем клиента о статусе доставки.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6168275" y="4870847"/>
            <a:ext cx="5463542" cy="1328241"/>
          </a:xfrm>
          <a:prstGeom prst="roundRect">
            <a:avLst>
              <a:gd name="adj" fmla="val 14345"/>
            </a:avLst>
          </a:prstGeom>
          <a:solidFill>
            <a:srgbClr val="FFF0ED"/>
          </a:solidFill>
          <a:ln/>
        </p:spPr>
      </p:sp>
      <p:sp>
        <p:nvSpPr>
          <p:cNvPr id="27" name="Text 21"/>
          <p:cNvSpPr/>
          <p:nvPr/>
        </p:nvSpPr>
        <p:spPr>
          <a:xfrm>
            <a:off x="6300531" y="4976614"/>
            <a:ext cx="3149224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Дополнительные возможности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6300531" y="5289054"/>
            <a:ext cx="5199032" cy="8730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Гидроборт для погрузки без спецтехники</a:t>
            </a:r>
            <a:endParaRPr lang="en-US" sz="1000" dirty="0"/>
          </a:p>
          <a:p>
            <a:pPr algn="l" marL="203200" indent="-203200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Рефрижератор для температурного режима</a:t>
            </a:r>
            <a:endParaRPr lang="en-US" sz="1000" dirty="0"/>
          </a:p>
          <a:p>
            <a:pPr algn="l" marL="203200" indent="-203200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Тент и жёсткие борта для защиты груза</a:t>
            </a:r>
            <a:endParaRPr lang="en-US" sz="1000" dirty="0"/>
          </a:p>
          <a:p>
            <a:pPr algn="l" marL="203200" indent="-203200">
              <a:lnSpc>
                <a:spcPct val="120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Крепёжное оборудование и ремни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3109"/>
            <a:ext cx="5817248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Страхование и защита груза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661475" y="1316137"/>
            <a:ext cx="10868745" cy="452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Мы понимаем, что груз — это не просто товар, а результат вашей работы и инвестиций. Поэтому предлагаем комплексную защиту на всех этапах перевозки: от погрузки до передачи получателю.</a:t>
            </a:r>
            <a:endParaRPr lang="en-US" sz="11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919288"/>
            <a:ext cx="5367402" cy="17546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55881" y="2030909"/>
            <a:ext cx="178589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29349" y="2514600"/>
            <a:ext cx="1860603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Страхование груза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29349" y="2827437"/>
            <a:ext cx="5031654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Оформляем страховой полис на полную стоимость груза. Покрывает риски повреждения, утраты и хищения на всём маршруте — как по России, так и при трансграничных перевозках в страны СНГ.</a:t>
            </a:r>
            <a:endParaRPr lang="en-US" sz="11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2818" y="1919288"/>
            <a:ext cx="5367402" cy="17546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57225" y="2030909"/>
            <a:ext cx="178589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330692" y="2514600"/>
            <a:ext cx="2665247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Профессиональная упаковка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6330692" y="2827437"/>
            <a:ext cx="5031654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Используем обрешётку, стрейч-плёнку, воздушно-пузырчатую плёнку и другие материалы для надёжной фиксации груза. Для хрупких и ценных предметов — индивидуальная упаковка.</a:t>
            </a:r>
            <a:endParaRPr lang="en-US" sz="11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3807916"/>
            <a:ext cx="5367402" cy="175468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55881" y="3919538"/>
            <a:ext cx="178589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829349" y="4403229"/>
            <a:ext cx="3948014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Аккуратные погрузо-разгрузочные работы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829349" y="4716066"/>
            <a:ext cx="5031654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Предоставляем опытных грузчиков с необходимым оборудованием: рохли, тележки, подъёмники. Бережно обращаемся с любым грузом — от мебели до промышленного оборудования.</a:t>
            </a:r>
            <a:endParaRPr lang="en-US" sz="11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2818" y="3807916"/>
            <a:ext cx="5367402" cy="175468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757225" y="3919538"/>
            <a:ext cx="178589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330692" y="4403229"/>
            <a:ext cx="2160930" cy="23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Сопровождение заявки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6330692" y="4716066"/>
            <a:ext cx="5031654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Персональный менеджер контролирует каждый этап: подачу машины, погрузку, движение по маршруту и передачу груза получателю. Оперативно решает любые вопросы в процессе перевозки.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661475" y="5713313"/>
            <a:ext cx="10868745" cy="561479"/>
          </a:xfrm>
          <a:prstGeom prst="roundRect">
            <a:avLst>
              <a:gd name="adj" fmla="val 23860"/>
            </a:avLst>
          </a:prstGeom>
          <a:solidFill>
            <a:srgbClr val="B6FCB8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299" y="5921474"/>
            <a:ext cx="186031" cy="14882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145154" y="5884466"/>
            <a:ext cx="10845826" cy="232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✅</a:t>
            </a:r>
            <a:pPr algn="l" indent="0" marL="0">
              <a:lnSpc>
                <a:spcPct val="127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Все перевозки сопровождаются договором и полным пакетом закрывающих документов для бухгалтерии и отчётности.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2026-07-01T12:53:08Z</dcterms:created>
  <dcterms:modified xsi:type="dcterms:W3CDTF">2026-07-01T12:53:08Z</dcterms:modified>
</cp:coreProperties>
</file>